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95" r:id="rId2"/>
    <p:sldMasterId id="2147483684" r:id="rId3"/>
  </p:sldMasterIdLst>
  <p:notesMasterIdLst>
    <p:notesMasterId r:id="rId24"/>
  </p:notesMasterIdLst>
  <p:handoutMasterIdLst>
    <p:handoutMasterId r:id="rId25"/>
  </p:handoutMasterIdLst>
  <p:sldIdLst>
    <p:sldId id="323" r:id="rId4"/>
    <p:sldId id="275" r:id="rId5"/>
    <p:sldId id="276" r:id="rId6"/>
    <p:sldId id="277" r:id="rId7"/>
    <p:sldId id="322" r:id="rId8"/>
    <p:sldId id="261" r:id="rId9"/>
    <p:sldId id="267" r:id="rId10"/>
    <p:sldId id="260" r:id="rId11"/>
    <p:sldId id="263" r:id="rId12"/>
    <p:sldId id="324" r:id="rId13"/>
    <p:sldId id="325" r:id="rId14"/>
    <p:sldId id="264" r:id="rId15"/>
    <p:sldId id="326" r:id="rId16"/>
    <p:sldId id="327" r:id="rId17"/>
    <p:sldId id="328" r:id="rId18"/>
    <p:sldId id="329" r:id="rId19"/>
    <p:sldId id="330" r:id="rId20"/>
    <p:sldId id="331" r:id="rId21"/>
    <p:sldId id="332" r:id="rId22"/>
    <p:sldId id="26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2B46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89001" autoAdjust="0"/>
  </p:normalViewPr>
  <p:slideViewPr>
    <p:cSldViewPr snapToGrid="0">
      <p:cViewPr varScale="1">
        <p:scale>
          <a:sx n="106" d="100"/>
          <a:sy n="106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17/06/2023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17/06/2023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[REQUIRED SLIDE]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23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[REQUIRED SLIDE]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94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[REQUIRED SLIDE]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8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97E4B9-E7F8-42A5-AB77-855B3901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664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0268D5-C7F4-8F1C-CCB8-7A1CA2DBB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image" Target="../media/image1.png"/><Relationship Id="rId17" Type="http://schemas.openxmlformats.org/officeDocument/2006/relationships/image" Target="../media/image7.sv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8.xml"/><Relationship Id="rId15" Type="http://schemas.openxmlformats.org/officeDocument/2006/relationships/image" Target="../media/image4.svg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2" name="Graphique 1">
            <a:extLst>
              <a:ext uri="{FF2B5EF4-FFF2-40B4-BE49-F238E27FC236}">
                <a16:creationId xmlns:a16="http://schemas.microsoft.com/office/drawing/2014/main" id="{54B7DEBD-0D2A-4FE7-6AD5-4FAD0376EB0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1859" y="6058197"/>
            <a:ext cx="2677091" cy="7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8" r:id="rId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@powers_hell</a:t>
            </a: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@powers_hell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E91A067-7F78-5011-BFB8-04519287C91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720404" y="1218231"/>
            <a:ext cx="1266792" cy="342034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59BD5C5E-FB1B-A32E-1927-AB6A3C9A666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22738" y="196674"/>
            <a:ext cx="1062038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pipe.how/connect-azure/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6000"/>
              <a:t>Next Up: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Ben Reader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096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8548D5-F0D5-1879-DBAA-3FA5262E4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9655"/>
            <a:ext cx="10515600" cy="484730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(raw dogging the internet)</a:t>
            </a:r>
          </a:p>
          <a:p>
            <a:pPr marL="0" indent="0">
              <a:buNone/>
            </a:pPr>
            <a:r>
              <a:rPr lang="en-US" dirty="0"/>
              <a:t>Resource Owner Password </a:t>
            </a:r>
            <a:r>
              <a:rPr lang="en-US"/>
              <a:t>Credentials </a:t>
            </a:r>
            <a:r>
              <a:rPr lang="en-US" dirty="0"/>
              <a:t>G</a:t>
            </a:r>
            <a:r>
              <a:rPr lang="en-US"/>
              <a:t>rant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438F76-3140-A7FC-0613-E7924EA48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authentication</a:t>
            </a:r>
          </a:p>
        </p:txBody>
      </p:sp>
      <p:pic>
        <p:nvPicPr>
          <p:cNvPr id="3074" name="Picture 2" descr="Hot Dog Face GIF">
            <a:extLst>
              <a:ext uri="{FF2B5EF4-FFF2-40B4-BE49-F238E27FC236}">
                <a16:creationId xmlns:a16="http://schemas.microsoft.com/office/drawing/2014/main" id="{43D9BE01-475C-C824-CF4F-F12EDA44F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575" y="2683668"/>
            <a:ext cx="5358849" cy="308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46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87F91D-3E3D-424A-16BB-FDDA53C77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VS Code // Windows Terminal.</a:t>
            </a:r>
          </a:p>
          <a:p>
            <a:r>
              <a:rPr lang="en-US" sz="2800" dirty="0"/>
              <a:t>PowerShell 7… we aren’t using 5 anymore. RIGHT?</a:t>
            </a:r>
          </a:p>
          <a:p>
            <a:r>
              <a:rPr lang="en-US" sz="2800" dirty="0"/>
              <a:t>MSAL.PS </a:t>
            </a:r>
          </a:p>
          <a:p>
            <a:pPr lvl="1"/>
            <a:r>
              <a:rPr lang="en-US" sz="2800" dirty="0"/>
              <a:t>“Install-Module MSAL.PS”</a:t>
            </a:r>
          </a:p>
          <a:p>
            <a:pPr lvl="1"/>
            <a:r>
              <a:rPr lang="en-US" sz="2800" dirty="0"/>
              <a:t>https://www.powershellgallery.com/packages/MSAL.PS</a:t>
            </a:r>
          </a:p>
          <a:p>
            <a:r>
              <a:rPr lang="en-US" sz="2800" dirty="0"/>
              <a:t>THAT’S IT.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20FB06-D6B1-A432-453F-311A48D39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</a:t>
            </a:r>
            <a:r>
              <a:rPr lang="en-US" dirty="0" err="1"/>
              <a:t>Reqs</a:t>
            </a:r>
            <a:r>
              <a:rPr lang="en-US" dirty="0"/>
              <a:t> to make our lives better</a:t>
            </a:r>
          </a:p>
        </p:txBody>
      </p:sp>
    </p:spTree>
    <p:extLst>
      <p:ext uri="{BB962C8B-B14F-4D97-AF65-F5344CB8AC3E}">
        <p14:creationId xmlns:p14="http://schemas.microsoft.com/office/powerpoint/2010/main" val="3114357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62AB7-86CA-FFDA-A4E4-85D6944A8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Authentication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E46AC-BC8D-8B3A-E981-072AB50FF7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an auth token the MSAL.PS way.</a:t>
            </a:r>
          </a:p>
        </p:txBody>
      </p:sp>
      <p:pic>
        <p:nvPicPr>
          <p:cNvPr id="6146" name="Picture 2" descr="Charlie Hunnam Reaction GIF">
            <a:extLst>
              <a:ext uri="{FF2B5EF4-FFF2-40B4-BE49-F238E27FC236}">
                <a16:creationId xmlns:a16="http://schemas.microsoft.com/office/drawing/2014/main" id="{C6C57E1F-F8F7-3847-831D-7BE70BD36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858" y="239038"/>
            <a:ext cx="5205261" cy="339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186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BFA99-A441-0EE3-0483-B1C5A7083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code authentication.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0C0998-2162-8367-D8A4-11EED5F003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how to authenticate to Graph on your fridge…?</a:t>
            </a:r>
          </a:p>
        </p:txBody>
      </p:sp>
      <p:pic>
        <p:nvPicPr>
          <p:cNvPr id="7170" name="Picture 2" descr="Hungry Midnight Snack GIF">
            <a:extLst>
              <a:ext uri="{FF2B5EF4-FFF2-40B4-BE49-F238E27FC236}">
                <a16:creationId xmlns:a16="http://schemas.microsoft.com/office/drawing/2014/main" id="{8D874D0B-AC81-5228-11BE-4D2B8B804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969" y="164307"/>
            <a:ext cx="4714874" cy="353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708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A06E7-B811-0042-F96F-911AB880B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Non-Interactive Authentication.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A003BB-CE69-C9B3-BF49-4657218E2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Stop being paid to press buttons and make computers work for you… </a:t>
            </a:r>
          </a:p>
          <a:p>
            <a:r>
              <a:rPr lang="en-US" dirty="0"/>
              <a:t>or something…</a:t>
            </a:r>
          </a:p>
        </p:txBody>
      </p:sp>
      <p:pic>
        <p:nvPicPr>
          <p:cNvPr id="8194" name="Picture 2" descr="Work Coding GIF by Pudgy Penguins">
            <a:extLst>
              <a:ext uri="{FF2B5EF4-FFF2-40B4-BE49-F238E27FC236}">
                <a16:creationId xmlns:a16="http://schemas.microsoft.com/office/drawing/2014/main" id="{2C822AAA-1D54-C5AB-0C9B-1C92AECF1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565" y="288131"/>
            <a:ext cx="3140869" cy="314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32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95937-2DFA-C8FE-7813-0B3EF11F1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 based authentication.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9CFE84-4E77-A6FB-CD6E-8F222C8418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left your client secret in your source code… didn’t you?</a:t>
            </a:r>
          </a:p>
        </p:txBody>
      </p:sp>
      <p:pic>
        <p:nvPicPr>
          <p:cNvPr id="4098" name="Picture 2" descr="columbus day please GIF">
            <a:extLst>
              <a:ext uri="{FF2B5EF4-FFF2-40B4-BE49-F238E27FC236}">
                <a16:creationId xmlns:a16="http://schemas.microsoft.com/office/drawing/2014/main" id="{22EFB50B-BB3E-A2C7-85E8-1A4B4E9C2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288" y="1807368"/>
            <a:ext cx="4762500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87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DAA3-F13B-C063-388D-500EC00C4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Managed identities and authentication.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2A5548-C68D-8BF1-7E75-9746A78619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Galaxy brain time.</a:t>
            </a:r>
          </a:p>
        </p:txBody>
      </p:sp>
      <p:pic>
        <p:nvPicPr>
          <p:cNvPr id="5122" name="Picture 2" descr="So Cool Reaction GIF by Travis">
            <a:extLst>
              <a:ext uri="{FF2B5EF4-FFF2-40B4-BE49-F238E27FC236}">
                <a16:creationId xmlns:a16="http://schemas.microsoft.com/office/drawing/2014/main" id="{F916164F-ADE0-F770-495D-B069BF3C7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029" y="3686580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EA3168-97B1-3838-6714-C4C4772A7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Authentication isn’t really that hard.</a:t>
            </a:r>
          </a:p>
          <a:p>
            <a:r>
              <a:rPr lang="en-US" sz="2800" dirty="0"/>
              <a:t>You are already using MFA – so we don’t need to remind you about that.</a:t>
            </a:r>
          </a:p>
          <a:p>
            <a:r>
              <a:rPr lang="en-US" sz="2800" dirty="0"/>
              <a:t>Certificates aren’t scary – use them for production workloads.</a:t>
            </a:r>
          </a:p>
          <a:p>
            <a:r>
              <a:rPr lang="en-US" sz="2800" dirty="0"/>
              <a:t>Managed Identities are cooler – if you can, use them.</a:t>
            </a:r>
          </a:p>
          <a:p>
            <a:r>
              <a:rPr lang="en-US" sz="2800" dirty="0"/>
              <a:t>PowerShell makes all of this comically simple – learn it, love it, use it all the time.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20846F-6271-A084-7B27-3A3944393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580334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D8AE53-0CC0-6A6E-6F97-6C756EA8D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https://pipe.how/connect-azure/</a:t>
            </a:r>
            <a:endParaRPr lang="en-US" dirty="0"/>
          </a:p>
          <a:p>
            <a:pPr lvl="1"/>
            <a:r>
              <a:rPr lang="en-AU" b="0" i="0" dirty="0">
                <a:effectLst/>
                <a:latin typeface="PT Sans" panose="020B0503020203020204" pitchFamily="34" charset="77"/>
              </a:rPr>
              <a:t>Emanuel Palm </a:t>
            </a:r>
            <a:r>
              <a:rPr lang="en-US" b="0" i="0" dirty="0">
                <a:effectLst/>
                <a:latin typeface="PT Sans" panose="020B0503020203020204" pitchFamily="34" charset="77"/>
              </a:rPr>
              <a:t>rules and is much </a:t>
            </a:r>
            <a:r>
              <a:rPr lang="en-US" b="0" i="0">
                <a:effectLst/>
                <a:latin typeface="PT Sans" panose="020B0503020203020204" pitchFamily="34" charset="77"/>
              </a:rPr>
              <a:t>smarter than me.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F45B41-1276-1719-E371-6FF56C9DC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read more!</a:t>
            </a:r>
          </a:p>
        </p:txBody>
      </p:sp>
    </p:spTree>
    <p:extLst>
      <p:ext uri="{BB962C8B-B14F-4D97-AF65-F5344CB8AC3E}">
        <p14:creationId xmlns:p14="http://schemas.microsoft.com/office/powerpoint/2010/main" val="3449240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@JakobGSvendsen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29735255"/>
      </p:ext>
    </p:extLst>
  </p:cSld>
  <p:clrMapOvr>
    <a:masterClrMapping/>
  </p:clrMapOvr>
  <p:transition spd="slow" advTm="1000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@JakobGSvendsen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6498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75712801"/>
      </p:ext>
    </p:extLst>
  </p:cSld>
  <p:clrMapOvr>
    <a:masterClrMapping/>
  </p:clrMapOvr>
  <p:transition spd="slow" advTm="100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@JakobGSvendsen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latin typeface="Stencil" panose="040409050D0802020404" pitchFamily="8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05615110"/>
      </p:ext>
    </p:extLst>
  </p:cSld>
  <p:clrMapOvr>
    <a:masterClrMapping/>
  </p:clrMapOvr>
  <p:transition spd="slow" advTm="1000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PowerShell 💖s Microsoft Authentication</a:t>
            </a:r>
            <a:endParaRPr lang="en-GB" sz="60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447800" y="5238549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Ben Reader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790950" y="5056554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ous-titre 2">
            <a:extLst>
              <a:ext uri="{FF2B5EF4-FFF2-40B4-BE49-F238E27FC236}">
                <a16:creationId xmlns:a16="http://schemas.microsoft.com/office/drawing/2014/main" id="{6434DFD8-9A88-E3E5-BFC7-B95048C106AB}"/>
              </a:ext>
            </a:extLst>
          </p:cNvPr>
          <p:cNvSpPr txBox="1">
            <a:spLocks/>
          </p:cNvSpPr>
          <p:nvPr/>
        </p:nvSpPr>
        <p:spPr>
          <a:xfrm>
            <a:off x="1524000" y="4299530"/>
            <a:ext cx="9144000" cy="631759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/>
              <a:t>(Almost) Everything you need to know about Azure authentication.</a:t>
            </a:r>
            <a:endParaRPr lang="en-GB" b="1" i="1" dirty="0"/>
          </a:p>
        </p:txBody>
      </p:sp>
    </p:spTree>
    <p:extLst>
      <p:ext uri="{BB962C8B-B14F-4D97-AF65-F5344CB8AC3E}">
        <p14:creationId xmlns:p14="http://schemas.microsoft.com/office/powerpoint/2010/main" val="2660923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7A35D7-62AC-A5BD-BAE5-53FF22CC3544}"/>
              </a:ext>
            </a:extLst>
          </p:cNvPr>
          <p:cNvSpPr/>
          <p:nvPr/>
        </p:nvSpPr>
        <p:spPr>
          <a:xfrm>
            <a:off x="1341074" y="1647686"/>
            <a:ext cx="9500839" cy="4111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60D1E15-F44A-41EC-E51F-A26657A126D9}"/>
              </a:ext>
            </a:extLst>
          </p:cNvPr>
          <p:cNvSpPr txBox="1"/>
          <p:nvPr/>
        </p:nvSpPr>
        <p:spPr>
          <a:xfrm>
            <a:off x="1052186" y="9398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err="1">
                <a:solidFill>
                  <a:srgbClr val="346296"/>
                </a:solidFill>
              </a:rPr>
              <a:t>Many</a:t>
            </a:r>
            <a:r>
              <a:rPr lang="fr-FR" sz="4000" b="1" dirty="0">
                <a:solidFill>
                  <a:srgbClr val="346296"/>
                </a:solidFill>
              </a:rPr>
              <a:t> </a:t>
            </a:r>
            <a:r>
              <a:rPr lang="fr-FR" sz="4000" b="1" dirty="0" err="1">
                <a:solidFill>
                  <a:srgbClr val="346296"/>
                </a:solidFill>
              </a:rPr>
              <a:t>thanks</a:t>
            </a:r>
            <a:r>
              <a:rPr lang="fr-FR" sz="4000" b="1" dirty="0">
                <a:solidFill>
                  <a:srgbClr val="346296"/>
                </a:solidFill>
              </a:rPr>
              <a:t> to </a:t>
            </a:r>
            <a:r>
              <a:rPr lang="fr-FR" sz="4000" b="1" dirty="0" err="1">
                <a:solidFill>
                  <a:srgbClr val="346296"/>
                </a:solidFill>
              </a:rPr>
              <a:t>our</a:t>
            </a:r>
            <a:r>
              <a:rPr lang="fr-FR" sz="4000" b="1" dirty="0">
                <a:solidFill>
                  <a:srgbClr val="346296"/>
                </a:solidFill>
              </a:rPr>
              <a:t> sponsors: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2E68E28-B5BE-2B96-2C24-1AF3A5412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9616" y="2343050"/>
            <a:ext cx="8812767" cy="260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Ben Reader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4100360" y="1829379"/>
            <a:ext cx="5739991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Code monkey, @PatchMyPC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@powers_hell 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powers-hell.com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tabs-not-spaces</a:t>
            </a:r>
            <a:br>
              <a:rPr lang="en-US" dirty="0"/>
            </a:b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497245-7D7D-1C42-5E95-91C0ECE7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533" y="324853"/>
            <a:ext cx="3002614" cy="3462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A picture containing ax, silhouette, vector graphics&#10;&#10;Description automatically generated">
            <a:extLst>
              <a:ext uri="{FF2B5EF4-FFF2-40B4-BE49-F238E27FC236}">
                <a16:creationId xmlns:a16="http://schemas.microsoft.com/office/drawing/2014/main" id="{C5333304-6372-232D-C2EC-47FFF9140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408" y="2820170"/>
            <a:ext cx="514350" cy="457200"/>
          </a:xfrm>
          <a:prstGeom prst="rect">
            <a:avLst/>
          </a:prstGeom>
        </p:spPr>
      </p:pic>
      <p:pic>
        <p:nvPicPr>
          <p:cNvPr id="13" name="Picture 12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C90F38F3-B59F-FA66-59E0-84195EBF4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626" y="4669469"/>
            <a:ext cx="866825" cy="8668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1D2481C-85F9-ECA1-A7A3-35D58D8C277F}"/>
              </a:ext>
            </a:extLst>
          </p:cNvPr>
          <p:cNvSpPr txBox="1"/>
          <p:nvPr/>
        </p:nvSpPr>
        <p:spPr>
          <a:xfrm>
            <a:off x="3377626" y="3787793"/>
            <a:ext cx="5842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💻</a:t>
            </a:r>
          </a:p>
        </p:txBody>
      </p:sp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</p:spPr>
        <p:txBody>
          <a:bodyPr/>
          <a:lstStyle/>
          <a:p>
            <a:r>
              <a:rPr lang="en-GB" dirty="0"/>
              <a:t>DEATH BY SLIDES</a:t>
            </a:r>
          </a:p>
        </p:txBody>
      </p:sp>
      <p:pic>
        <p:nvPicPr>
          <p:cNvPr id="10" name="Content Placeholder 9" descr="A person in a bathtub&#10;&#10;Description automatically generated">
            <a:extLst>
              <a:ext uri="{FF2B5EF4-FFF2-40B4-BE49-F238E27FC236}">
                <a16:creationId xmlns:a16="http://schemas.microsoft.com/office/drawing/2014/main" id="{0273BA80-DD45-28B6-EF14-1B975C8EF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686" y="2112962"/>
            <a:ext cx="5822627" cy="3151982"/>
          </a:xfrm>
        </p:spPr>
      </p:pic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B32-5508-746F-68D8-7CD5B8707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</p:spPr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58DE9-2079-E03F-78A8-7FE2D8B2F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800" dirty="0"/>
              <a:t>Authentication seems hard… Why?</a:t>
            </a:r>
          </a:p>
          <a:p>
            <a:r>
              <a:rPr lang="en-GB" sz="2800" dirty="0"/>
              <a:t>What tools exist to make authentication… not seem hard?</a:t>
            </a:r>
          </a:p>
          <a:p>
            <a:r>
              <a:rPr lang="en-GB" sz="2800" dirty="0"/>
              <a:t>What the hell is an auth token?</a:t>
            </a:r>
          </a:p>
          <a:p>
            <a:r>
              <a:rPr lang="en-GB" sz="2800" dirty="0"/>
              <a:t>HELP! My device doesn’t have a keyboard (Device Code Authentication)</a:t>
            </a:r>
          </a:p>
          <a:p>
            <a:r>
              <a:rPr lang="en-GB" sz="2800" dirty="0"/>
              <a:t>Passwords are stupid – or how to lean to love client secrets…</a:t>
            </a:r>
          </a:p>
          <a:p>
            <a:r>
              <a:rPr lang="en-GB" sz="2800" dirty="0"/>
              <a:t>Client secrets are stupid – stop being scared of certificates…</a:t>
            </a:r>
          </a:p>
          <a:p>
            <a:r>
              <a:rPr lang="en-GB" sz="2800" dirty="0"/>
              <a:t>Credentials are stupid – just use managed identities….</a:t>
            </a:r>
          </a:p>
          <a:p>
            <a:r>
              <a:rPr lang="en-GB" sz="2800" dirty="0"/>
              <a:t>Extra credit????</a:t>
            </a:r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422363708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381</Words>
  <Application>Microsoft Macintosh PowerPoint</Application>
  <PresentationFormat>Widescreen</PresentationFormat>
  <Paragraphs>68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Calibri Light</vt:lpstr>
      <vt:lpstr>PT Sans</vt:lpstr>
      <vt:lpstr>Stencil</vt:lpstr>
      <vt:lpstr>Wingdings</vt:lpstr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DEATH BY SLIDES</vt:lpstr>
      <vt:lpstr>Summary</vt:lpstr>
      <vt:lpstr>Basic authentication</vt:lpstr>
      <vt:lpstr>Pre-Reqs to make our lives better</vt:lpstr>
      <vt:lpstr>Demos</vt:lpstr>
      <vt:lpstr>Interactive Authentication</vt:lpstr>
      <vt:lpstr>Device code authentication.</vt:lpstr>
      <vt:lpstr>Non-Interactive Authentication.</vt:lpstr>
      <vt:lpstr>Certificate based authentication.</vt:lpstr>
      <vt:lpstr>Managed identities and authentication.</vt:lpstr>
      <vt:lpstr>Summary</vt:lpstr>
      <vt:lpstr>Go read more!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2023-05-25T15:00:23Z</dcterms:created>
  <dcterms:modified xsi:type="dcterms:W3CDTF">2023-06-17T06:31:37Z</dcterms:modified>
</cp:coreProperties>
</file>